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70" r:id="rId5"/>
    <p:sldId id="276" r:id="rId6"/>
    <p:sldId id="277" r:id="rId7"/>
    <p:sldId id="278" r:id="rId8"/>
    <p:sldId id="280" r:id="rId9"/>
    <p:sldId id="281" r:id="rId10"/>
    <p:sldId id="282" r:id="rId11"/>
    <p:sldId id="279" r:id="rId12"/>
    <p:sldId id="283" r:id="rId13"/>
    <p:sldId id="275" r:id="rId14"/>
    <p:sldId id="284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42" autoAdjust="0"/>
    <p:restoredTop sz="94660"/>
  </p:normalViewPr>
  <p:slideViewPr>
    <p:cSldViewPr>
      <p:cViewPr varScale="1">
        <p:scale>
          <a:sx n="87" d="100"/>
          <a:sy n="87" d="100"/>
        </p:scale>
        <p:origin x="106" y="6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en-US"/>
              <a:t>9/30/2019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en-US"/>
              <a:t>9/30/2019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reeform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5" name="Freeform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3" name="Group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reeform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1" name="Freeform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2" name="Freeform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3" name="Freeform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4" name="Freeform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5" name="Freeform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6" name="Freeform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8" name="Freeform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9" name="Freeform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0" name="Freeform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1" name="Freeform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2" name="Freeform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3" name="Freeform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4" name="Freeform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5" name="Freeform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6" name="Freeform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7" name="Freeform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8" name="Freeform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9" name="Freeform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0" name="Freeform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1" name="Freeform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2" name="Freeform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3" name="Freeform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4" name="Freeform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5" name="Freeform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6" name="Freeform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7" name="Freeform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8" name="Freeform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9" name="Freeform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0" name="Freeform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1" name="Freeform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2" name="Freeform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3" name="Freeform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4" name="Freeform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5" name="Freeform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6" name="Freeform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7" name="Freeform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8" name="Freeform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9" name="Freeform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0" name="Freeform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1" name="Freeform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2" name="Freeform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3" name="Freeform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4" name="Freeform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5" name="Freeform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6" name="Freeform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7" name="Freeform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8" name="Freeform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9" name="Freeform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0" name="Freeform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1" name="Freeform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2" name="Freeform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3" name="Freeform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4" name="Freeform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5" name="Freeform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6" name="Freeform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7" name="Freeform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8" name="Freeform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9" name="Freeform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0" name="Freeform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1" name="Freeform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2" name="Freeform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3" name="Freeform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4" name="Freeform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5" name="Freeform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6" name="Freeform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7" name="Freeform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8" name="Freeform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9" name="Freeform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0" name="Freeform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1" name="Freeform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2" name="Freeform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3" name="Freeform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4" name="Freeform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5" name="Freeform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6" name="Freeform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7" name="Freeform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8" name="Freeform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9" name="Freeform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0" name="Freeform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1" name="Freeform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2" name="Freeform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3" name="Freeform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4" name="Freeform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5" name="Freeform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6" name="Freeform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7" name="Freeform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8" name="Freeform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9" name="Freeform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0" name="Freeform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1" name="Freeform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2" name="Freeform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3" name="Freeform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Freeform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5" name="Freeform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6" name="Freeform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7" name="Freeform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8" name="Freeform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9" name="Freeform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0" name="Freeform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1" name="Freeform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2" name="Freeform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3" name="Freeform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4" name="Freeform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5" name="Freeform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6" name="Freeform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7" name="Freeform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8" name="Freeform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9" name="Freeform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0" name="Freeform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1" name="Freeform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2" name="Freeform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3" name="Freeform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4" name="Freeform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5" name="Freeform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6" name="Freeform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7" name="Freeform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8" name="Freeform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9" name="Freeform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5" name="Freeform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6" name="Freeform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1" name="Freeform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6" name="Freeform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48" name="Group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reeform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8" name="Freeform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9" name="Freeform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0" name="Freeform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1" name="Freeform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2" name="Freeform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3" name="Freeform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4" name="Freeform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5" name="Freeform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6" name="Freeform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8" name="Freeform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9" name="Freeform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0" name="Freeform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1" name="Freeform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2" name="Freeform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3" name="Freeform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4" name="Freeform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5" name="Freeform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6" name="Freeform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7" name="Freeform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8" name="Freeform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9" name="Freeform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0" name="Freeform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1" name="Freeform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2" name="Freeform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3" name="Freeform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4" name="Freeform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5" name="Freeform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6" name="Freeform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8" name="Freeform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9" name="Freeform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341" name="Freeform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343" name="Freeform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1" name="Group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reeform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0" name="Freeform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2" name="Freeform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9/30/2019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9/30/2019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/>
              <a:t>9/30/2019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9/30/2019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9/30/2019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9/30/2019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0" name="Date Placeholder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9/30/2019</a:t>
            </a:fld>
            <a:endParaRPr/>
          </a:p>
        </p:txBody>
      </p:sp>
      <p:sp>
        <p:nvSpPr>
          <p:cNvPr id="241" name="Footer Placeholder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2" name="Slide Number Placeholder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/>
              <a:t>9/30/2019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/>
              <a:t>9/30/2019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6" name="Date Placeholder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9/30/2019</a:t>
            </a:fld>
            <a:endParaRPr/>
          </a:p>
        </p:txBody>
      </p:sp>
      <p:sp>
        <p:nvSpPr>
          <p:cNvPr id="87" name="Footer Placeholder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663300"/>
            </a:gs>
            <a:gs pos="100000">
              <a:schemeClr val="bg2">
                <a:shade val="100000"/>
                <a:satMod val="100000"/>
                <a:lumMod val="80000"/>
              </a:schemeClr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reeform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en-US"/>
              <a:pPr/>
              <a:t>9/30/2019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2412" y="2362200"/>
            <a:ext cx="9144000" cy="1219200"/>
          </a:xfrm>
        </p:spPr>
        <p:txBody>
          <a:bodyPr/>
          <a:lstStyle/>
          <a:p>
            <a:r>
              <a:rPr lang="en-US" sz="4000" dirty="0" smtClean="0">
                <a:latin typeface="Constantia" pitchFamily="18" charset="0"/>
              </a:rPr>
              <a:t>Testing Benefits of SOLID Design Principles</a:t>
            </a:r>
            <a:endParaRPr lang="en-US" sz="4000" dirty="0">
              <a:latin typeface="Constantia" pitchFamily="18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latin typeface="Constantia" pitchFamily="18" charset="0"/>
              </a:rPr>
              <a:t>Easa El </a:t>
            </a:r>
            <a:r>
              <a:rPr lang="en-US" sz="2400" dirty="0" err="1" smtClean="0">
                <a:latin typeface="Constantia" pitchFamily="18" charset="0"/>
              </a:rPr>
              <a:t>Sirgany</a:t>
            </a:r>
            <a:r>
              <a:rPr lang="en-US" sz="2400" dirty="0">
                <a:latin typeface="Constantia" pitchFamily="18" charset="0"/>
              </a:rPr>
              <a:t/>
            </a:r>
            <a:br>
              <a:rPr lang="en-US" sz="2400" dirty="0">
                <a:latin typeface="Constantia" pitchFamily="18" charset="0"/>
              </a:rPr>
            </a:br>
            <a:r>
              <a:rPr lang="en-US" sz="2400" dirty="0" smtClean="0">
                <a:latin typeface="Constantia" pitchFamily="18" charset="0"/>
              </a:rPr>
              <a:t>October 15, 2019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70153" y="92103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10362465" y="398350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Is a Square a Rectangle?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// A good example of how to not write unit tests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// Note: This does not conform to SRP and is testing beyond the requirements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void </a:t>
            </a:r>
            <a:r>
              <a:rPr lang="en-US" dirty="0">
                <a:latin typeface="Calibri" panose="020F0502020204030204" pitchFamily="34" charset="0"/>
              </a:rPr>
              <a:t>g(Rectangle&amp; r)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{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</a:t>
            </a:r>
            <a:r>
              <a:rPr lang="en-US" dirty="0" err="1">
                <a:latin typeface="Calibri" panose="020F0502020204030204" pitchFamily="34" charset="0"/>
              </a:rPr>
              <a:t>r.setWidth</a:t>
            </a:r>
            <a:r>
              <a:rPr lang="en-US" dirty="0">
                <a:latin typeface="Calibri" panose="020F0502020204030204" pitchFamily="34" charset="0"/>
              </a:rPr>
              <a:t>(5);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</a:t>
            </a:r>
            <a:r>
              <a:rPr lang="en-US" dirty="0" err="1">
                <a:latin typeface="Calibri" panose="020F0502020204030204" pitchFamily="34" charset="0"/>
              </a:rPr>
              <a:t>r.setHeight</a:t>
            </a:r>
            <a:r>
              <a:rPr lang="en-US" dirty="0">
                <a:latin typeface="Calibri" panose="020F0502020204030204" pitchFamily="34" charset="0"/>
              </a:rPr>
              <a:t>(4);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assert(</a:t>
            </a:r>
            <a:r>
              <a:rPr lang="en-US" dirty="0" err="1">
                <a:latin typeface="Calibri" panose="020F0502020204030204" pitchFamily="34" charset="0"/>
              </a:rPr>
              <a:t>r.GetWidth</a:t>
            </a:r>
            <a:r>
              <a:rPr lang="en-US" dirty="0">
                <a:latin typeface="Calibri" panose="020F0502020204030204" pitchFamily="34" charset="0"/>
              </a:rPr>
              <a:t>() * </a:t>
            </a:r>
            <a:r>
              <a:rPr lang="en-US" dirty="0" err="1">
                <a:latin typeface="Calibri" panose="020F0502020204030204" pitchFamily="34" charset="0"/>
              </a:rPr>
              <a:t>r.GetHeight</a:t>
            </a:r>
            <a:r>
              <a:rPr lang="en-US" dirty="0">
                <a:latin typeface="Calibri" panose="020F0502020204030204" pitchFamily="34" charset="0"/>
              </a:rPr>
              <a:t>() == 20</a:t>
            </a:r>
            <a:r>
              <a:rPr lang="en-US" dirty="0" smtClean="0">
                <a:latin typeface="Calibri" panose="020F0502020204030204" pitchFamily="34" charset="0"/>
              </a:rPr>
              <a:t>);</a:t>
            </a:r>
            <a:endParaRPr lang="en-US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812" y="3810000"/>
            <a:ext cx="1158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// A better example of testing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bool </a:t>
            </a:r>
            <a:r>
              <a:rPr lang="en-US" dirty="0" err="1">
                <a:latin typeface="Calibri" panose="020F0502020204030204" pitchFamily="34" charset="0"/>
              </a:rPr>
              <a:t>testArea</a:t>
            </a:r>
            <a:r>
              <a:rPr lang="en-US" dirty="0">
                <a:latin typeface="Calibri" panose="020F0502020204030204" pitchFamily="34" charset="0"/>
              </a:rPr>
              <a:t>(Rectangle&amp; r)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{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</a:t>
            </a:r>
            <a:r>
              <a:rPr lang="en-US" dirty="0" err="1">
                <a:latin typeface="Calibri" panose="020F0502020204030204" pitchFamily="34" charset="0"/>
              </a:rPr>
              <a:t>r.setWidth</a:t>
            </a:r>
            <a:r>
              <a:rPr lang="en-US" dirty="0">
                <a:latin typeface="Calibri" panose="020F0502020204030204" pitchFamily="34" charset="0"/>
              </a:rPr>
              <a:t>(3);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</a:t>
            </a:r>
            <a:r>
              <a:rPr lang="en-US" dirty="0" err="1">
                <a:latin typeface="Calibri" panose="020F0502020204030204" pitchFamily="34" charset="0"/>
              </a:rPr>
              <a:t>r.setHeight</a:t>
            </a:r>
            <a:r>
              <a:rPr lang="en-US" dirty="0">
                <a:latin typeface="Calibri" panose="020F0502020204030204" pitchFamily="34" charset="0"/>
              </a:rPr>
              <a:t>(4);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return (</a:t>
            </a:r>
            <a:r>
              <a:rPr lang="en-US" dirty="0" err="1">
                <a:latin typeface="Calibri" panose="020F0502020204030204" pitchFamily="34" charset="0"/>
              </a:rPr>
              <a:t>r.getWidth</a:t>
            </a:r>
            <a:r>
              <a:rPr lang="en-US" dirty="0">
                <a:latin typeface="Calibri" panose="020F0502020204030204" pitchFamily="34" charset="0"/>
              </a:rPr>
              <a:t>() * </a:t>
            </a:r>
            <a:r>
              <a:rPr lang="en-US" dirty="0" err="1">
                <a:latin typeface="Calibri" panose="020F0502020204030204" pitchFamily="34" charset="0"/>
              </a:rPr>
              <a:t>r.getHeight</a:t>
            </a:r>
            <a:r>
              <a:rPr lang="en-US" dirty="0">
                <a:latin typeface="Calibri" panose="020F0502020204030204" pitchFamily="34" charset="0"/>
              </a:rPr>
              <a:t>() == </a:t>
            </a:r>
            <a:r>
              <a:rPr lang="en-US" dirty="0" err="1" smtClean="0">
                <a:latin typeface="Calibri" panose="020F0502020204030204" pitchFamily="34" charset="0"/>
              </a:rPr>
              <a:t>r.getArea</a:t>
            </a:r>
            <a:r>
              <a:rPr lang="en-US" dirty="0" smtClean="0">
                <a:latin typeface="Calibri" panose="020F0502020204030204" pitchFamily="34" charset="0"/>
              </a:rPr>
              <a:t>());</a:t>
            </a:r>
            <a:endParaRPr lang="en-US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3032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Abstraction of Unit </a:t>
            </a:r>
            <a:r>
              <a:rPr lang="en-US" dirty="0" smtClean="0">
                <a:latin typeface="Calibri" panose="020F0502020204030204" pitchFamily="34" charset="0"/>
              </a:rPr>
              <a:t>Tests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>
                <a:latin typeface="Calibri" panose="020F0502020204030204" pitchFamily="34" charset="0"/>
              </a:rPr>
              <a:t>//test.hpp</a:t>
            </a:r>
          </a:p>
          <a:p>
            <a:pPr lvl="0"/>
            <a:endParaRPr lang="en-US" sz="1400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template&lt;class </a:t>
            </a:r>
            <a:r>
              <a:rPr lang="en-US" sz="1400" dirty="0">
                <a:latin typeface="Calibri" panose="020F0502020204030204" pitchFamily="34" charset="0"/>
              </a:rPr>
              <a:t>R&gt;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bool </a:t>
            </a:r>
            <a:r>
              <a:rPr lang="en-US" sz="1400" dirty="0" err="1" smtClean="0">
                <a:latin typeface="Calibri" panose="020F0502020204030204" pitchFamily="34" charset="0"/>
              </a:rPr>
              <a:t>testSetWidth</a:t>
            </a:r>
            <a:r>
              <a:rPr lang="en-US" sz="1400" dirty="0" smtClean="0">
                <a:latin typeface="Calibri" panose="020F0502020204030204" pitchFamily="34" charset="0"/>
              </a:rPr>
              <a:t>(</a:t>
            </a:r>
            <a:r>
              <a:rPr lang="en-US" sz="1400" dirty="0" err="1" smtClean="0">
                <a:latin typeface="Calibri" panose="020F0502020204030204" pitchFamily="34" charset="0"/>
              </a:rPr>
              <a:t>const</a:t>
            </a:r>
            <a:r>
              <a:rPr lang="en-US" sz="1400" dirty="0" smtClean="0">
                <a:latin typeface="Calibri" panose="020F0502020204030204" pitchFamily="34" charset="0"/>
              </a:rPr>
              <a:t> R&amp; </a:t>
            </a:r>
            <a:r>
              <a:rPr lang="en-US" sz="1400" dirty="0" err="1" smtClean="0">
                <a:latin typeface="Calibri" panose="020F0502020204030204" pitchFamily="34" charset="0"/>
              </a:rPr>
              <a:t>rect</a:t>
            </a:r>
            <a:r>
              <a:rPr lang="en-US" sz="1400" dirty="0">
                <a:latin typeface="Calibri" panose="020F0502020204030204" pitchFamily="34" charset="0"/>
              </a:rPr>
              <a:t>,</a:t>
            </a:r>
            <a:r>
              <a:rPr lang="en-US" sz="1400" dirty="0" smtClean="0">
                <a:latin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</a:rPr>
              <a:t>int</a:t>
            </a:r>
            <a:r>
              <a:rPr lang="en-US" sz="1400" dirty="0" smtClean="0">
                <a:latin typeface="Calibri" panose="020F0502020204030204" pitchFamily="34" charset="0"/>
              </a:rPr>
              <a:t> w)</a:t>
            </a:r>
            <a:endParaRPr lang="en-US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{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    </a:t>
            </a:r>
            <a:r>
              <a:rPr lang="en-US" sz="1400" dirty="0" err="1" smtClean="0">
                <a:latin typeface="Calibri" panose="020F0502020204030204" pitchFamily="34" charset="0"/>
              </a:rPr>
              <a:t>rect.setWidth</a:t>
            </a:r>
            <a:r>
              <a:rPr lang="en-US" sz="1400" dirty="0" smtClean="0">
                <a:latin typeface="Calibri" panose="020F0502020204030204" pitchFamily="34" charset="0"/>
              </a:rPr>
              <a:t>(w);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    </a:t>
            </a:r>
            <a:r>
              <a:rPr lang="en-US" sz="1400" dirty="0">
                <a:latin typeface="Calibri" panose="020F0502020204030204" pitchFamily="34" charset="0"/>
              </a:rPr>
              <a:t>return </a:t>
            </a:r>
            <a:r>
              <a:rPr lang="en-US" sz="1400" dirty="0" smtClean="0">
                <a:latin typeface="Calibri" panose="020F0502020204030204" pitchFamily="34" charset="0"/>
              </a:rPr>
              <a:t>(w == </a:t>
            </a:r>
            <a:r>
              <a:rPr lang="en-US" sz="1400" dirty="0" err="1" smtClean="0">
                <a:latin typeface="Calibri" panose="020F0502020204030204" pitchFamily="34" charset="0"/>
              </a:rPr>
              <a:t>rect.getWidth</a:t>
            </a:r>
            <a:r>
              <a:rPr lang="en-US" sz="1400" dirty="0" smtClean="0">
                <a:latin typeface="Calibri" panose="020F0502020204030204" pitchFamily="34" charset="0"/>
              </a:rPr>
              <a:t>());</a:t>
            </a:r>
            <a:endParaRPr lang="en-US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}</a:t>
            </a:r>
          </a:p>
          <a:p>
            <a:pPr marL="342900" lvl="0" indent="-342900">
              <a:buFont typeface="+mj-lt"/>
              <a:buAutoNum type="arabicPeriod"/>
            </a:pPr>
            <a:endParaRPr lang="en-US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template&lt;class R&gt;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b</a:t>
            </a:r>
            <a:r>
              <a:rPr lang="en-US" sz="1400" dirty="0" smtClean="0">
                <a:latin typeface="Calibri" panose="020F0502020204030204" pitchFamily="34" charset="0"/>
              </a:rPr>
              <a:t>ool </a:t>
            </a:r>
            <a:r>
              <a:rPr lang="en-US" sz="1400" dirty="0" err="1">
                <a:latin typeface="Calibri" panose="020F0502020204030204" pitchFamily="34" charset="0"/>
              </a:rPr>
              <a:t>t</a:t>
            </a:r>
            <a:r>
              <a:rPr lang="en-US" sz="1400" dirty="0" err="1" smtClean="0">
                <a:latin typeface="Calibri" panose="020F0502020204030204" pitchFamily="34" charset="0"/>
              </a:rPr>
              <a:t>estSetHeight</a:t>
            </a:r>
            <a:r>
              <a:rPr lang="en-US" sz="1400" dirty="0" smtClean="0">
                <a:latin typeface="Calibri" panose="020F0502020204030204" pitchFamily="34" charset="0"/>
              </a:rPr>
              <a:t>(</a:t>
            </a:r>
            <a:r>
              <a:rPr lang="en-US" sz="1400" dirty="0" err="1" smtClean="0">
                <a:latin typeface="Calibri" panose="020F0502020204030204" pitchFamily="34" charset="0"/>
              </a:rPr>
              <a:t>const</a:t>
            </a:r>
            <a:r>
              <a:rPr lang="en-US" sz="1400" dirty="0" smtClean="0">
                <a:latin typeface="Calibri" panose="020F0502020204030204" pitchFamily="34" charset="0"/>
              </a:rPr>
              <a:t> R&amp; </a:t>
            </a:r>
            <a:r>
              <a:rPr lang="en-US" sz="1400" dirty="0" err="1" smtClean="0">
                <a:latin typeface="Calibri" panose="020F0502020204030204" pitchFamily="34" charset="0"/>
              </a:rPr>
              <a:t>rect</a:t>
            </a:r>
            <a:r>
              <a:rPr lang="en-US" sz="1400" dirty="0" smtClean="0">
                <a:latin typeface="Calibri" panose="020F0502020204030204" pitchFamily="34" charset="0"/>
              </a:rPr>
              <a:t>, </a:t>
            </a:r>
            <a:r>
              <a:rPr lang="en-US" sz="1400" dirty="0" err="1" smtClean="0">
                <a:latin typeface="Calibri" panose="020F0502020204030204" pitchFamily="34" charset="0"/>
              </a:rPr>
              <a:t>int</a:t>
            </a:r>
            <a:r>
              <a:rPr lang="en-US" sz="1400" dirty="0" smtClean="0">
                <a:latin typeface="Calibri" panose="020F0502020204030204" pitchFamily="34" charset="0"/>
              </a:rPr>
              <a:t> h)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{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</a:rPr>
              <a:t>   </a:t>
            </a:r>
            <a:r>
              <a:rPr lang="en-US" sz="1400" dirty="0" err="1" smtClean="0">
                <a:latin typeface="Calibri" panose="020F0502020204030204" pitchFamily="34" charset="0"/>
              </a:rPr>
              <a:t>rect.setHeight</a:t>
            </a:r>
            <a:r>
              <a:rPr lang="en-US" sz="1400" dirty="0" smtClean="0">
                <a:latin typeface="Calibri" panose="020F0502020204030204" pitchFamily="34" charset="0"/>
              </a:rPr>
              <a:t>(h);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</a:rPr>
              <a:t>   return (h == </a:t>
            </a:r>
            <a:r>
              <a:rPr lang="en-US" sz="1400" dirty="0" err="1" smtClean="0">
                <a:latin typeface="Calibri" panose="020F0502020204030204" pitchFamily="34" charset="0"/>
              </a:rPr>
              <a:t>rect.getHeight</a:t>
            </a:r>
            <a:r>
              <a:rPr lang="en-US" sz="1400" dirty="0" smtClean="0">
                <a:latin typeface="Calibri" panose="020F0502020204030204" pitchFamily="34" charset="0"/>
              </a:rPr>
              <a:t>());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}</a:t>
            </a:r>
            <a:endParaRPr lang="en-US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en-US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template&lt;class R&gt;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bool </a:t>
            </a:r>
            <a:r>
              <a:rPr lang="en-US" sz="1400" dirty="0" err="1" smtClean="0">
                <a:latin typeface="Calibri" panose="020F0502020204030204" pitchFamily="34" charset="0"/>
              </a:rPr>
              <a:t>testGetArea</a:t>
            </a:r>
            <a:r>
              <a:rPr lang="en-US" sz="1400" dirty="0" smtClean="0">
                <a:latin typeface="Calibri" panose="020F0502020204030204" pitchFamily="34" charset="0"/>
              </a:rPr>
              <a:t>(</a:t>
            </a:r>
            <a:r>
              <a:rPr lang="en-US" sz="1400" dirty="0" err="1" smtClean="0">
                <a:latin typeface="Calibri" panose="020F0502020204030204" pitchFamily="34" charset="0"/>
              </a:rPr>
              <a:t>const</a:t>
            </a:r>
            <a:r>
              <a:rPr lang="en-US" sz="1400" dirty="0" smtClean="0">
                <a:latin typeface="Calibri" panose="020F0502020204030204" pitchFamily="34" charset="0"/>
              </a:rPr>
              <a:t> R&amp; </a:t>
            </a:r>
            <a:r>
              <a:rPr lang="en-US" sz="1400" dirty="0" err="1" smtClean="0">
                <a:latin typeface="Calibri" panose="020F0502020204030204" pitchFamily="34" charset="0"/>
              </a:rPr>
              <a:t>rect</a:t>
            </a:r>
            <a:r>
              <a:rPr lang="en-US" sz="1400" dirty="0" smtClean="0">
                <a:latin typeface="Calibri" panose="020F0502020204030204" pitchFamily="34" charset="0"/>
              </a:rPr>
              <a:t>, </a:t>
            </a:r>
            <a:r>
              <a:rPr lang="en-US" sz="1400" dirty="0" err="1" smtClean="0">
                <a:latin typeface="Calibri" panose="020F0502020204030204" pitchFamily="34" charset="0"/>
              </a:rPr>
              <a:t>int</a:t>
            </a:r>
            <a:r>
              <a:rPr lang="en-US" sz="1400" dirty="0" smtClean="0">
                <a:latin typeface="Calibri" panose="020F0502020204030204" pitchFamily="34" charset="0"/>
              </a:rPr>
              <a:t> </a:t>
            </a:r>
            <a:r>
              <a:rPr lang="en-US" sz="1400" dirty="0">
                <a:latin typeface="Calibri" panose="020F0502020204030204" pitchFamily="34" charset="0"/>
              </a:rPr>
              <a:t>w, </a:t>
            </a:r>
            <a:r>
              <a:rPr lang="en-US" sz="1400" dirty="0" err="1">
                <a:latin typeface="Calibri" panose="020F0502020204030204" pitchFamily="34" charset="0"/>
              </a:rPr>
              <a:t>int</a:t>
            </a:r>
            <a:r>
              <a:rPr lang="en-US" sz="1400" dirty="0">
                <a:latin typeface="Calibri" panose="020F0502020204030204" pitchFamily="34" charset="0"/>
              </a:rPr>
              <a:t> h)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{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    </a:t>
            </a:r>
            <a:r>
              <a:rPr lang="en-US" sz="1400" dirty="0" err="1" smtClean="0">
                <a:latin typeface="Calibri" panose="020F0502020204030204" pitchFamily="34" charset="0"/>
              </a:rPr>
              <a:t>rect</a:t>
            </a:r>
            <a:r>
              <a:rPr lang="en-US" sz="1400" dirty="0" err="1" smtClean="0">
                <a:latin typeface="Calibri" panose="020F0502020204030204" pitchFamily="34" charset="0"/>
              </a:rPr>
              <a:t>.setWidth</a:t>
            </a:r>
            <a:r>
              <a:rPr lang="en-US" sz="1400" dirty="0" smtClean="0">
                <a:latin typeface="Calibri" panose="020F0502020204030204" pitchFamily="34" charset="0"/>
              </a:rPr>
              <a:t>(w);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    </a:t>
            </a:r>
            <a:r>
              <a:rPr lang="en-US" sz="1400" dirty="0" err="1" smtClean="0">
                <a:latin typeface="Calibri" panose="020F0502020204030204" pitchFamily="34" charset="0"/>
              </a:rPr>
              <a:t>rect.setHeight</a:t>
            </a:r>
            <a:r>
              <a:rPr lang="en-US" sz="1400" dirty="0" smtClean="0">
                <a:latin typeface="Calibri" panose="020F0502020204030204" pitchFamily="34" charset="0"/>
              </a:rPr>
              <a:t>(h);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</a:rPr>
              <a:t>   return (</a:t>
            </a:r>
            <a:r>
              <a:rPr lang="en-US" sz="1400" dirty="0" err="1" smtClean="0">
                <a:latin typeface="Calibri" panose="020F0502020204030204" pitchFamily="34" charset="0"/>
              </a:rPr>
              <a:t>rect.getWidth</a:t>
            </a:r>
            <a:r>
              <a:rPr lang="en-US" sz="1400" dirty="0" smtClean="0">
                <a:latin typeface="Calibri" panose="020F0502020204030204" pitchFamily="34" charset="0"/>
              </a:rPr>
              <a:t>() * </a:t>
            </a:r>
            <a:r>
              <a:rPr lang="en-US" sz="1400" dirty="0" err="1" smtClean="0">
                <a:latin typeface="Calibri" panose="020F0502020204030204" pitchFamily="34" charset="0"/>
              </a:rPr>
              <a:t>rect.getHeight</a:t>
            </a:r>
            <a:r>
              <a:rPr lang="en-US" sz="1400" dirty="0" smtClean="0">
                <a:latin typeface="Calibri" panose="020F0502020204030204" pitchFamily="34" charset="0"/>
              </a:rPr>
              <a:t>() == </a:t>
            </a:r>
            <a:r>
              <a:rPr lang="en-US" sz="1400" dirty="0" err="1" smtClean="0">
                <a:latin typeface="Calibri" panose="020F0502020204030204" pitchFamily="34" charset="0"/>
              </a:rPr>
              <a:t>rect.getArea</a:t>
            </a:r>
            <a:r>
              <a:rPr lang="en-US" sz="1400" dirty="0" smtClean="0">
                <a:latin typeface="Calibri" panose="020F0502020204030204" pitchFamily="34" charset="0"/>
              </a:rPr>
              <a:t>());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}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41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Conclusion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SOLID design principles are not just for Software Engineers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SRP and LSP are not the limitation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SRP builds tests directly into the source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Makes </a:t>
            </a: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source easier to test, implement, and maintain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LSP allows unit tests to be recycled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Test cases can be reused and should not need modification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Abstracting tests allows for changes in derivations to be tested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246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Reference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361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Martin, Robert C. 2003. Agile Software Development, Principles, Patterns, and Practices. Prentice </a:t>
            </a:r>
            <a:r>
              <a:rPr lang="en-US" sz="1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Hall</a:t>
            </a:r>
            <a:endParaRPr lang="en-US" sz="1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err="1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Parnas</a:t>
            </a:r>
            <a:r>
              <a:rPr lang="en-US" sz="1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, D.L. “On the Criteria To Be Used in Decomposing Systems into Modules.” Communications of the ACM 15, no.12 (December 1972): 1058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McIlroy, Doug, Pinson, E.N., </a:t>
            </a:r>
            <a:r>
              <a:rPr lang="en-US" sz="1400" dirty="0" err="1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Tague</a:t>
            </a:r>
            <a:r>
              <a:rPr lang="en-US" sz="1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, B.A. "Unix Time-Sharing System: Foreword" (PDF). The Bell System Technical Journal. Bell Laboratories. (8 July 1978): 1902–1903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Martin, Robert C. 2014 “The Single Responsibility Principle.” The Clean Code Blog. https://blog.cleancoder.com/uncle-bob/2014/05/08/SingleReponsibilityPrinciple.html (accessed June 20, 2019)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err="1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Liskov</a:t>
            </a:r>
            <a:r>
              <a:rPr lang="en-US" sz="1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, Barbara H. and Wing, Jeannette M. “A Behavioral Notion of Subtyping”. ACM Transactions on Programming Languages and Systems 16, no. 6 (November 1994): 1811-1841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Martin, Robert C. 1996 “The </a:t>
            </a:r>
            <a:r>
              <a:rPr lang="en-US" sz="1400" dirty="0" err="1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Liskov</a:t>
            </a:r>
            <a:r>
              <a:rPr lang="en-US" sz="1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Substitution Principle.” C++ Report. https://web.archive.org/web/20151128004108/http://www.objectmentor.com/resources/articles/lsp.pdf (accessed June 20, 2019)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Sutter, Herb. “</a:t>
            </a:r>
            <a:r>
              <a:rPr lang="en-US" sz="1400" dirty="0" err="1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Virtuality</a:t>
            </a:r>
            <a:r>
              <a:rPr lang="en-US" sz="1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.” C/C++ User’s Journal, 19, no.9 (September 2001)</a:t>
            </a:r>
            <a:endParaRPr lang="en-US" sz="14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762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2412" y="402276"/>
            <a:ext cx="8686800" cy="1160462"/>
          </a:xfrm>
        </p:spPr>
        <p:txBody>
          <a:bodyPr/>
          <a:lstStyle/>
          <a:p>
            <a:r>
              <a:rPr lang="fr-FR" dirty="0">
                <a:latin typeface="Calibri" panose="020F0502020204030204" pitchFamily="34" charset="0"/>
              </a:rPr>
              <a:t>Key points and </a:t>
            </a:r>
            <a:r>
              <a:rPr lang="fr-FR" dirty="0" err="1">
                <a:latin typeface="Calibri" panose="020F0502020204030204" pitchFamily="34" charset="0"/>
              </a:rPr>
              <a:t>Overview</a:t>
            </a:r>
            <a:r>
              <a:rPr lang="fr-FR" dirty="0">
                <a:latin typeface="Calibri" panose="020F0502020204030204" pitchFamily="34" charset="0"/>
              </a:rPr>
              <a:t> of Content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Overview of SOLID design principles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Single Responsibility Principle</a:t>
            </a:r>
          </a:p>
          <a:p>
            <a:r>
              <a:rPr lang="en-US" dirty="0" err="1" smtClean="0">
                <a:latin typeface="Calibri" panose="020F0502020204030204" pitchFamily="34" charset="0"/>
              </a:rPr>
              <a:t>Liskov’s</a:t>
            </a:r>
            <a:r>
              <a:rPr lang="en-US" dirty="0" smtClean="0">
                <a:latin typeface="Calibri" panose="020F0502020204030204" pitchFamily="34" charset="0"/>
              </a:rPr>
              <a:t> Substitution Principle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Putting it all together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Is a square a rectangle?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Abstracting tests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Conclusion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72216" y="9144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10353787" y="398351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SOLID Design Principles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SOLID is an acronym for five different principles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Single Responsibility Principle (SRP)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Open/Closed Principle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Liskov’s</a:t>
            </a: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Substitution Principle (LSP)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Interface-Segregation Principles (ISP)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Dependency Inversion Principle (DIP)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Well known benefits for increasing flexibility and maintainability of software</a:t>
            </a: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Why does nobody talk about testing benefits of SOLID design principles?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35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Single Responsibility Principle (SRP)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“A class should only have one reason to change”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SRP has many benefits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Software is simple and easy to understand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Changes are contained/traceable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Testing benefits of SRP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More testing coverage/simpler test cases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Test success is inherently built into the source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Implementing SRP is so easy a penguin can do it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“Make each program do one thing well…”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485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Implementing Single Responsibility Principle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void Logger::log(</a:t>
            </a:r>
            <a:r>
              <a:rPr lang="en-US" dirty="0" err="1">
                <a:latin typeface="Calibri" panose="020F0502020204030204" pitchFamily="34" charset="0"/>
              </a:rPr>
              <a:t>const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string</a:t>
            </a:r>
            <a:r>
              <a:rPr lang="en-US" dirty="0">
                <a:latin typeface="Calibri" panose="020F0502020204030204" pitchFamily="34" charset="0"/>
              </a:rPr>
              <a:t>&amp; message, </a:t>
            </a:r>
            <a:r>
              <a:rPr lang="en-US" dirty="0" err="1">
                <a:latin typeface="Calibri" panose="020F0502020204030204" pitchFamily="34" charset="0"/>
              </a:rPr>
              <a:t>const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string</a:t>
            </a:r>
            <a:r>
              <a:rPr lang="en-US" dirty="0">
                <a:latin typeface="Calibri" panose="020F0502020204030204" pitchFamily="34" charset="0"/>
              </a:rPr>
              <a:t>&amp; level)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   </a:t>
            </a:r>
            <a:r>
              <a:rPr lang="en-US" dirty="0" err="1" smtClean="0">
                <a:latin typeface="Calibri" panose="020F0502020204030204" pitchFamily="34" charset="0"/>
              </a:rPr>
              <a:t>lock_guard</a:t>
            </a:r>
            <a:r>
              <a:rPr lang="en-US" dirty="0" smtClean="0">
                <a:latin typeface="Calibri" panose="020F0502020204030204" pitchFamily="34" charset="0"/>
              </a:rPr>
              <a:t>&lt;</a:t>
            </a:r>
            <a:r>
              <a:rPr lang="en-US" dirty="0" err="1" smtClean="0">
                <a:latin typeface="Calibri" panose="020F0502020204030204" pitchFamily="34" charset="0"/>
              </a:rPr>
              <a:t>mutex</a:t>
            </a:r>
            <a:r>
              <a:rPr lang="en-US" dirty="0">
                <a:latin typeface="Calibri" panose="020F0502020204030204" pitchFamily="34" charset="0"/>
              </a:rPr>
              <a:t>&gt; lock(</a:t>
            </a:r>
            <a:r>
              <a:rPr lang="en-US" dirty="0" err="1">
                <a:latin typeface="Calibri" panose="020F0502020204030204" pitchFamily="34" charset="0"/>
              </a:rPr>
              <a:t>logMutex</a:t>
            </a:r>
            <a:r>
              <a:rPr lang="en-US" dirty="0" smtClean="0">
                <a:latin typeface="Calibri" panose="020F0502020204030204" pitchFamily="34" charset="0"/>
              </a:rPr>
              <a:t>);</a:t>
            </a:r>
            <a:endParaRPr lang="en-US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if(</a:t>
            </a:r>
            <a:r>
              <a:rPr lang="en-US" dirty="0" err="1">
                <a:latin typeface="Calibri" panose="020F0502020204030204" pitchFamily="34" charset="0"/>
              </a:rPr>
              <a:t>lFile.is_open</a:t>
            </a:r>
            <a:r>
              <a:rPr lang="en-US" dirty="0">
                <a:latin typeface="Calibri" panose="020F0502020204030204" pitchFamily="34" charset="0"/>
              </a:rPr>
              <a:t>()) {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       </a:t>
            </a:r>
            <a:r>
              <a:rPr lang="en-US" dirty="0" err="1" smtClean="0">
                <a:latin typeface="Calibri" panose="020F0502020204030204" pitchFamily="34" charset="0"/>
              </a:rPr>
              <a:t>lFile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&lt;&lt; </a:t>
            </a:r>
            <a:r>
              <a:rPr lang="en-US" dirty="0" smtClean="0">
                <a:latin typeface="Calibri" panose="020F0502020204030204" pitchFamily="34" charset="0"/>
              </a:rPr>
              <a:t>“[”s </a:t>
            </a:r>
            <a:r>
              <a:rPr lang="en-US" dirty="0">
                <a:latin typeface="Calibri" panose="020F0502020204030204" pitchFamily="34" charset="0"/>
              </a:rPr>
              <a:t>&lt;&lt; level &lt;&lt; </a:t>
            </a:r>
            <a:r>
              <a:rPr lang="en-US" dirty="0" smtClean="0">
                <a:latin typeface="Calibri" panose="020F0502020204030204" pitchFamily="34" charset="0"/>
              </a:rPr>
              <a:t>“]”s </a:t>
            </a:r>
            <a:r>
              <a:rPr lang="en-US" dirty="0">
                <a:latin typeface="Calibri" panose="020F0502020204030204" pitchFamily="34" charset="0"/>
              </a:rPr>
              <a:t>&lt;&lt; message &lt;&lt; </a:t>
            </a:r>
            <a:r>
              <a:rPr lang="en-US" dirty="0" err="1" smtClean="0">
                <a:latin typeface="Calibri" panose="020F0502020204030204" pitchFamily="34" charset="0"/>
              </a:rPr>
              <a:t>endl</a:t>
            </a:r>
            <a:r>
              <a:rPr lang="en-US" dirty="0" smtClean="0">
                <a:latin typeface="Calibri" panose="020F0502020204030204" pitchFamily="34" charset="0"/>
              </a:rPr>
              <a:t>; // Does not conform to SRP</a:t>
            </a:r>
            <a:endParaRPr lang="en-US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    </a:t>
            </a:r>
            <a:r>
              <a:rPr lang="en-US" dirty="0" err="1">
                <a:latin typeface="Calibri" panose="020F0502020204030204" pitchFamily="34" charset="0"/>
              </a:rPr>
              <a:t>lFile.flush</a:t>
            </a:r>
            <a:r>
              <a:rPr lang="en-US" dirty="0">
                <a:latin typeface="Calibri" panose="020F0502020204030204" pitchFamily="34" charset="0"/>
              </a:rPr>
              <a:t>();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}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870" y="3791584"/>
            <a:ext cx="115883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void Logger::log(</a:t>
            </a:r>
            <a:r>
              <a:rPr lang="en-US" dirty="0" err="1">
                <a:latin typeface="Calibri" panose="020F0502020204030204" pitchFamily="34" charset="0"/>
              </a:rPr>
              <a:t>const</a:t>
            </a:r>
            <a:r>
              <a:rPr lang="en-US" dirty="0">
                <a:latin typeface="Calibri" panose="020F0502020204030204" pitchFamily="34" charset="0"/>
              </a:rPr>
              <a:t> string&amp; message, </a:t>
            </a:r>
            <a:r>
              <a:rPr lang="en-US" dirty="0" err="1">
                <a:latin typeface="Calibri" panose="020F0502020204030204" pitchFamily="34" charset="0"/>
              </a:rPr>
              <a:t>const</a:t>
            </a:r>
            <a:r>
              <a:rPr lang="en-US" dirty="0">
                <a:latin typeface="Calibri" panose="020F0502020204030204" pitchFamily="34" charset="0"/>
              </a:rPr>
              <a:t> string&amp; level)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{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</a:t>
            </a:r>
            <a:r>
              <a:rPr lang="en-US" dirty="0" err="1" smtClean="0">
                <a:latin typeface="Calibri" panose="020F0502020204030204" pitchFamily="34" charset="0"/>
              </a:rPr>
              <a:t>lock_guard</a:t>
            </a:r>
            <a:r>
              <a:rPr lang="en-US" dirty="0" smtClean="0">
                <a:latin typeface="Calibri" panose="020F0502020204030204" pitchFamily="34" charset="0"/>
              </a:rPr>
              <a:t>&lt;</a:t>
            </a:r>
            <a:r>
              <a:rPr lang="en-US" dirty="0" err="1" smtClean="0">
                <a:latin typeface="Calibri" panose="020F0502020204030204" pitchFamily="34" charset="0"/>
              </a:rPr>
              <a:t>mutex</a:t>
            </a:r>
            <a:r>
              <a:rPr lang="en-US" dirty="0">
                <a:latin typeface="Calibri" panose="020F0502020204030204" pitchFamily="34" charset="0"/>
              </a:rPr>
              <a:t>&gt; lock(</a:t>
            </a:r>
            <a:r>
              <a:rPr lang="en-US" dirty="0" err="1">
                <a:latin typeface="Calibri" panose="020F0502020204030204" pitchFamily="34" charset="0"/>
              </a:rPr>
              <a:t>logMutex</a:t>
            </a:r>
            <a:r>
              <a:rPr lang="en-US" dirty="0">
                <a:latin typeface="Calibri" panose="020F0502020204030204" pitchFamily="34" charset="0"/>
              </a:rPr>
              <a:t>);</a:t>
            </a:r>
            <a:endParaRPr lang="en-US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if(</a:t>
            </a:r>
            <a:r>
              <a:rPr lang="en-US" dirty="0" err="1">
                <a:latin typeface="Calibri" panose="020F0502020204030204" pitchFamily="34" charset="0"/>
              </a:rPr>
              <a:t>lFile.is_open</a:t>
            </a:r>
            <a:r>
              <a:rPr lang="en-US" dirty="0">
                <a:latin typeface="Calibri" panose="020F0502020204030204" pitchFamily="34" charset="0"/>
              </a:rPr>
              <a:t>()) {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       </a:t>
            </a:r>
            <a:r>
              <a:rPr lang="en-US" dirty="0" err="1" smtClean="0">
                <a:latin typeface="Calibri" panose="020F0502020204030204" pitchFamily="34" charset="0"/>
              </a:rPr>
              <a:t>lFile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&lt;&lt; </a:t>
            </a:r>
            <a:r>
              <a:rPr lang="en-US" dirty="0" err="1" smtClean="0">
                <a:latin typeface="Calibri" panose="020F0502020204030204" pitchFamily="34" charset="0"/>
              </a:rPr>
              <a:t>formatMessage</a:t>
            </a:r>
            <a:r>
              <a:rPr lang="en-US" dirty="0" smtClean="0">
                <a:latin typeface="Calibri" panose="020F0502020204030204" pitchFamily="34" charset="0"/>
              </a:rPr>
              <a:t>(message, level) &lt;&lt; </a:t>
            </a:r>
            <a:r>
              <a:rPr lang="en-US" dirty="0" err="1" smtClean="0">
                <a:latin typeface="Calibri" panose="020F0502020204030204" pitchFamily="34" charset="0"/>
              </a:rPr>
              <a:t>endl</a:t>
            </a:r>
            <a:r>
              <a:rPr lang="en-US" dirty="0" smtClean="0">
                <a:latin typeface="Calibri" panose="020F0502020204030204" pitchFamily="34" charset="0"/>
              </a:rPr>
              <a:t>; // Now we do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       </a:t>
            </a:r>
            <a:r>
              <a:rPr lang="en-US" dirty="0" err="1" smtClean="0">
                <a:latin typeface="Calibri" panose="020F0502020204030204" pitchFamily="34" charset="0"/>
              </a:rPr>
              <a:t>lFile.flush</a:t>
            </a:r>
            <a:r>
              <a:rPr lang="en-US" dirty="0" smtClean="0">
                <a:latin typeface="Calibri" panose="020F0502020204030204" pitchFamily="34" charset="0"/>
              </a:rPr>
              <a:t>();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   </a:t>
            </a:r>
            <a:r>
              <a:rPr lang="en-US" dirty="0">
                <a:latin typeface="Calibri" panose="020F0502020204030204" pitchFamily="34" charset="0"/>
              </a:rPr>
              <a:t>}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5281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Testing Benefits of SRP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bool Logger::</a:t>
            </a:r>
            <a:r>
              <a:rPr lang="en-US" dirty="0" err="1">
                <a:latin typeface="Calibri" panose="020F0502020204030204" pitchFamily="34" charset="0"/>
              </a:rPr>
              <a:t>init</a:t>
            </a:r>
            <a:r>
              <a:rPr lang="en-US" dirty="0" smtClean="0">
                <a:latin typeface="Calibri" panose="020F0502020204030204" pitchFamily="34" charset="0"/>
              </a:rPr>
              <a:t>()</a:t>
            </a:r>
            <a:endParaRPr lang="en-US" dirty="0">
              <a:latin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{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auto </a:t>
            </a:r>
            <a:r>
              <a:rPr lang="en-US" dirty="0" err="1">
                <a:latin typeface="Calibri" panose="020F0502020204030204" pitchFamily="34" charset="0"/>
              </a:rPr>
              <a:t>retVal</a:t>
            </a:r>
            <a:r>
              <a:rPr lang="en-US" dirty="0">
                <a:latin typeface="Calibri" panose="020F0502020204030204" pitchFamily="34" charset="0"/>
              </a:rPr>
              <a:t>{false};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if(</a:t>
            </a:r>
            <a:r>
              <a:rPr lang="en-US" dirty="0" err="1">
                <a:latin typeface="Calibri" panose="020F0502020204030204" pitchFamily="34" charset="0"/>
              </a:rPr>
              <a:t>preInit</a:t>
            </a:r>
            <a:r>
              <a:rPr lang="en-US" dirty="0">
                <a:latin typeface="Calibri" panose="020F0502020204030204" pitchFamily="34" charset="0"/>
              </a:rPr>
              <a:t>()) {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    </a:t>
            </a:r>
            <a:r>
              <a:rPr lang="en-US" dirty="0" err="1">
                <a:latin typeface="Calibri" panose="020F0502020204030204" pitchFamily="34" charset="0"/>
              </a:rPr>
              <a:t>lFile.open</a:t>
            </a:r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dirty="0" err="1">
                <a:latin typeface="Calibri" panose="020F0502020204030204" pitchFamily="34" charset="0"/>
              </a:rPr>
              <a:t>fileName</a:t>
            </a:r>
            <a:r>
              <a:rPr lang="en-US" dirty="0">
                <a:latin typeface="Calibri" panose="020F0502020204030204" pitchFamily="34" charset="0"/>
              </a:rPr>
              <a:t>);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    </a:t>
            </a:r>
            <a:r>
              <a:rPr lang="en-US" dirty="0" err="1">
                <a:latin typeface="Calibri" panose="020F0502020204030204" pitchFamily="34" charset="0"/>
              </a:rPr>
              <a:t>retVal</a:t>
            </a:r>
            <a:r>
              <a:rPr lang="en-US" dirty="0">
                <a:latin typeface="Calibri" panose="020F0502020204030204" pitchFamily="34" charset="0"/>
              </a:rPr>
              <a:t> = </a:t>
            </a:r>
            <a:r>
              <a:rPr lang="en-US" dirty="0" err="1">
                <a:latin typeface="Calibri" panose="020F0502020204030204" pitchFamily="34" charset="0"/>
              </a:rPr>
              <a:t>lFile.is_open</a:t>
            </a:r>
            <a:r>
              <a:rPr lang="en-US" dirty="0">
                <a:latin typeface="Calibri" panose="020F0502020204030204" pitchFamily="34" charset="0"/>
              </a:rPr>
              <a:t>();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}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</a:t>
            </a:r>
            <a:r>
              <a:rPr lang="en-US" dirty="0" err="1">
                <a:latin typeface="Calibri" panose="020F0502020204030204" pitchFamily="34" charset="0"/>
              </a:rPr>
              <a:t>postInit</a:t>
            </a:r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dirty="0" err="1">
                <a:latin typeface="Calibri" panose="020F0502020204030204" pitchFamily="34" charset="0"/>
              </a:rPr>
              <a:t>retVal</a:t>
            </a:r>
            <a:r>
              <a:rPr lang="en-US" dirty="0">
                <a:latin typeface="Calibri" panose="020F0502020204030204" pitchFamily="34" charset="0"/>
              </a:rPr>
              <a:t>);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return </a:t>
            </a:r>
            <a:r>
              <a:rPr lang="en-US" dirty="0" err="1">
                <a:latin typeface="Calibri" panose="020F0502020204030204" pitchFamily="34" charset="0"/>
              </a:rPr>
              <a:t>retVal</a:t>
            </a:r>
            <a:r>
              <a:rPr lang="en-US" dirty="0">
                <a:latin typeface="Calibri" panose="020F0502020204030204" pitchFamily="34" charset="0"/>
              </a:rPr>
              <a:t>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23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err="1" smtClean="0">
                <a:latin typeface="Calibri" panose="020F0502020204030204" pitchFamily="34" charset="0"/>
              </a:rPr>
              <a:t>Liskov’s</a:t>
            </a:r>
            <a:r>
              <a:rPr lang="en-US" dirty="0" smtClean="0">
                <a:latin typeface="Calibri" panose="020F0502020204030204" pitchFamily="34" charset="0"/>
              </a:rPr>
              <a:t> Substitution Principle (LSP)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“Let ɸ(x) be a property provable about objects x of type T. Then ɸ(y) should be true for objects of type S where S is a subtype of </a:t>
            </a: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T.”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Ambiguity in the definition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“</a:t>
            </a: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ɸ(y) should be </a:t>
            </a: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true”?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If the source conforms to LSP, tests do as well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Abstraction layer of tests allow for solution to ambiguity problem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The classic Rectangle/Square 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281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The Rectangle/Square Example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5715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latin typeface="Calibri" panose="020F0502020204030204" pitchFamily="34" charset="0"/>
              </a:rPr>
              <a:t>//rectangle.hpp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class </a:t>
            </a:r>
            <a:r>
              <a:rPr lang="en-US" dirty="0" smtClean="0">
                <a:latin typeface="Calibri" panose="020F0502020204030204" pitchFamily="34" charset="0"/>
              </a:rPr>
              <a:t>Rectangle {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protected: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   </a:t>
            </a:r>
            <a:r>
              <a:rPr lang="en-US" dirty="0" err="1" smtClean="0">
                <a:latin typeface="Calibri" panose="020F0502020204030204" pitchFamily="34" charset="0"/>
              </a:rPr>
              <a:t>int</a:t>
            </a:r>
            <a:r>
              <a:rPr lang="en-US" dirty="0" smtClean="0">
                <a:latin typeface="Calibri" panose="020F0502020204030204" pitchFamily="34" charset="0"/>
              </a:rPr>
              <a:t> width, height;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public: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   Rectangle(</a:t>
            </a:r>
            <a:r>
              <a:rPr lang="en-US" dirty="0" err="1" smtClean="0">
                <a:latin typeface="Calibri" panose="020F0502020204030204" pitchFamily="34" charset="0"/>
              </a:rPr>
              <a:t>int</a:t>
            </a:r>
            <a:r>
              <a:rPr lang="en-US" dirty="0" smtClean="0">
                <a:latin typeface="Calibri" panose="020F0502020204030204" pitchFamily="34" charset="0"/>
              </a:rPr>
              <a:t> w, </a:t>
            </a:r>
            <a:r>
              <a:rPr lang="en-US" dirty="0" err="1" smtClean="0">
                <a:latin typeface="Calibri" panose="020F0502020204030204" pitchFamily="34" charset="0"/>
              </a:rPr>
              <a:t>int</a:t>
            </a:r>
            <a:r>
              <a:rPr lang="en-US" dirty="0" smtClean="0">
                <a:latin typeface="Calibri" panose="020F0502020204030204" pitchFamily="34" charset="0"/>
              </a:rPr>
              <a:t> h</a:t>
            </a:r>
            <a:r>
              <a:rPr lang="en-US" dirty="0" smtClean="0">
                <a:latin typeface="Calibri" panose="020F0502020204030204" pitchFamily="34" charset="0"/>
              </a:rPr>
              <a:t>);</a:t>
            </a:r>
            <a:endParaRPr lang="en-US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   virtual ~Rectangle</a:t>
            </a:r>
            <a:r>
              <a:rPr lang="en-US" dirty="0" smtClean="0">
                <a:latin typeface="Calibri" panose="020F0502020204030204" pitchFamily="34" charset="0"/>
              </a:rPr>
              <a:t>();</a:t>
            </a:r>
            <a:endParaRPr lang="en-US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en-US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   </a:t>
            </a:r>
            <a:r>
              <a:rPr lang="en-US" dirty="0" err="1" smtClean="0">
                <a:latin typeface="Calibri" panose="020F0502020204030204" pitchFamily="34" charset="0"/>
              </a:rPr>
              <a:t>int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getWidth</a:t>
            </a:r>
            <a:r>
              <a:rPr lang="en-US" dirty="0" smtClean="0">
                <a:latin typeface="Calibri" panose="020F0502020204030204" pitchFamily="34" charset="0"/>
              </a:rPr>
              <a:t>() { return width; }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   </a:t>
            </a:r>
            <a:r>
              <a:rPr lang="en-US" dirty="0" err="1" smtClean="0">
                <a:latin typeface="Calibri" panose="020F0502020204030204" pitchFamily="34" charset="0"/>
              </a:rPr>
              <a:t>int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getHeight</a:t>
            </a:r>
            <a:r>
              <a:rPr lang="en-US" dirty="0" smtClean="0">
                <a:latin typeface="Calibri" panose="020F0502020204030204" pitchFamily="34" charset="0"/>
              </a:rPr>
              <a:t>() { return height; </a:t>
            </a:r>
            <a:r>
              <a:rPr lang="en-US" dirty="0" smtClean="0">
                <a:latin typeface="Calibri" panose="020F0502020204030204" pitchFamily="34" charset="0"/>
              </a:rPr>
              <a:t>}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   // Virtual setters so Square can override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// Don’t tell Herb I did this</a:t>
            </a:r>
            <a:endParaRPr lang="en-US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   virtual void </a:t>
            </a:r>
            <a:r>
              <a:rPr lang="en-US" dirty="0" err="1" smtClean="0">
                <a:latin typeface="Calibri" panose="020F0502020204030204" pitchFamily="34" charset="0"/>
              </a:rPr>
              <a:t>setWidth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int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w);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</a:t>
            </a:r>
            <a:r>
              <a:rPr lang="en-US" dirty="0" smtClean="0">
                <a:latin typeface="Calibri" panose="020F0502020204030204" pitchFamily="34" charset="0"/>
              </a:rPr>
              <a:t>virtual </a:t>
            </a:r>
            <a:r>
              <a:rPr lang="en-US" dirty="0" smtClean="0">
                <a:latin typeface="Calibri" panose="020F0502020204030204" pitchFamily="34" charset="0"/>
              </a:rPr>
              <a:t>void </a:t>
            </a:r>
            <a:r>
              <a:rPr lang="en-US" dirty="0" err="1" smtClean="0">
                <a:latin typeface="Calibri" panose="020F0502020204030204" pitchFamily="34" charset="0"/>
              </a:rPr>
              <a:t>setHeight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int</a:t>
            </a:r>
            <a:r>
              <a:rPr lang="en-US" dirty="0" smtClean="0">
                <a:latin typeface="Calibri" panose="020F0502020204030204" pitchFamily="34" charset="0"/>
              </a:rPr>
              <a:t> h</a:t>
            </a:r>
            <a:r>
              <a:rPr lang="en-US" dirty="0" smtClean="0">
                <a:latin typeface="Calibri" panose="020F0502020204030204" pitchFamily="34" charset="0"/>
              </a:rPr>
              <a:t>);</a:t>
            </a:r>
            <a:endParaRPr lang="en-US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en-US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   long </a:t>
            </a:r>
            <a:r>
              <a:rPr lang="en-US" dirty="0" err="1" smtClean="0">
                <a:latin typeface="Calibri" panose="020F0502020204030204" pitchFamily="34" charset="0"/>
              </a:rPr>
              <a:t>getArea</a:t>
            </a:r>
            <a:r>
              <a:rPr lang="en-US" dirty="0" smtClean="0">
                <a:latin typeface="Calibri" panose="020F0502020204030204" pitchFamily="34" charset="0"/>
              </a:rPr>
              <a:t>() </a:t>
            </a:r>
            <a:r>
              <a:rPr lang="en-US" dirty="0" smtClean="0">
                <a:latin typeface="Calibri" panose="020F0502020204030204" pitchFamily="34" charset="0"/>
              </a:rPr>
              <a:t>{ return width * height; }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};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5812" y="1066800"/>
            <a:ext cx="5867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latin typeface="Calibri" panose="020F0502020204030204" pitchFamily="34" charset="0"/>
              </a:rPr>
              <a:t>//rectangle.cpp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US" dirty="0" smtClean="0">
                <a:latin typeface="Calibri" panose="020F0502020204030204" pitchFamily="34" charset="0"/>
              </a:rPr>
              <a:t>Rectangle</a:t>
            </a:r>
            <a:r>
              <a:rPr lang="en-US" dirty="0" smtClean="0">
                <a:latin typeface="Calibri" panose="020F0502020204030204" pitchFamily="34" charset="0"/>
              </a:rPr>
              <a:t>::Rectangle(</a:t>
            </a:r>
            <a:r>
              <a:rPr lang="en-US" dirty="0" err="1" smtClean="0">
                <a:latin typeface="Calibri" panose="020F0502020204030204" pitchFamily="34" charset="0"/>
              </a:rPr>
              <a:t>int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w, </a:t>
            </a:r>
            <a:r>
              <a:rPr lang="en-US" dirty="0" err="1">
                <a:latin typeface="Calibri" panose="020F0502020204030204" pitchFamily="34" charset="0"/>
              </a:rPr>
              <a:t>int</a:t>
            </a:r>
            <a:r>
              <a:rPr lang="en-US" dirty="0">
                <a:latin typeface="Calibri" panose="020F0502020204030204" pitchFamily="34" charset="0"/>
              </a:rPr>
              <a:t> h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US" dirty="0" smtClean="0">
                <a:latin typeface="Calibri" panose="020F0502020204030204" pitchFamily="34" charset="0"/>
              </a:rPr>
              <a:t>{ 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if(not </a:t>
            </a:r>
            <a:r>
              <a:rPr lang="en-US" dirty="0" err="1" smtClean="0">
                <a:latin typeface="Calibri" panose="020F0502020204030204" pitchFamily="34" charset="0"/>
              </a:rPr>
              <a:t>setWidth</a:t>
            </a:r>
            <a:r>
              <a:rPr lang="en-US" dirty="0" smtClean="0">
                <a:latin typeface="Calibri" panose="020F0502020204030204" pitchFamily="34" charset="0"/>
              </a:rPr>
              <a:t>(w) or not </a:t>
            </a:r>
            <a:r>
              <a:rPr lang="en-US" dirty="0" err="1" smtClean="0">
                <a:latin typeface="Calibri" panose="020F0502020204030204" pitchFamily="34" charset="0"/>
              </a:rPr>
              <a:t>setHeight</a:t>
            </a:r>
            <a:r>
              <a:rPr lang="en-US" dirty="0" smtClean="0">
                <a:latin typeface="Calibri" panose="020F0502020204030204" pitchFamily="34" charset="0"/>
              </a:rPr>
              <a:t>(h)) {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    throw </a:t>
            </a:r>
            <a:r>
              <a:rPr lang="en-US" dirty="0" err="1" smtClean="0">
                <a:latin typeface="Calibri" panose="020F0502020204030204" pitchFamily="34" charset="0"/>
              </a:rPr>
              <a:t>invalid_argument</a:t>
            </a:r>
            <a:r>
              <a:rPr lang="en-US" dirty="0" smtClean="0">
                <a:latin typeface="Calibri" panose="020F0502020204030204" pitchFamily="34" charset="0"/>
              </a:rPr>
              <a:t>(“Invalid </a:t>
            </a:r>
            <a:r>
              <a:rPr lang="en-US" dirty="0" err="1" smtClean="0">
                <a:latin typeface="Calibri" panose="020F0502020204030204" pitchFamily="34" charset="0"/>
              </a:rPr>
              <a:t>dimensions”s</a:t>
            </a:r>
            <a:r>
              <a:rPr lang="en-US" dirty="0" smtClean="0">
                <a:latin typeface="Calibri" panose="020F0502020204030204" pitchFamily="34" charset="0"/>
              </a:rPr>
              <a:t>);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US" dirty="0" smtClean="0">
                <a:latin typeface="Calibri" panose="020F0502020204030204" pitchFamily="34" charset="0"/>
              </a:rPr>
              <a:t>    }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US" dirty="0" smtClean="0">
                <a:latin typeface="Calibri" panose="020F0502020204030204" pitchFamily="34" charset="0"/>
              </a:rPr>
              <a:t>}</a:t>
            </a:r>
          </a:p>
          <a:p>
            <a:pPr marL="342900" lvl="0" indent="-342900">
              <a:buFont typeface="+mj-lt"/>
              <a:buAutoNum type="arabicPeriod" startAt="15"/>
            </a:pPr>
            <a:endParaRPr lang="en-US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 startAt="15"/>
            </a:pPr>
            <a:r>
              <a:rPr lang="en-US" dirty="0" smtClean="0">
                <a:latin typeface="Calibri" panose="020F0502020204030204" pitchFamily="34" charset="0"/>
              </a:rPr>
              <a:t>Rectangle::~Rectangle() = default;</a:t>
            </a:r>
            <a:endParaRPr lang="en-US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 startAt="15"/>
            </a:pPr>
            <a:endParaRPr lang="en-US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 startAt="15"/>
            </a:pPr>
            <a:r>
              <a:rPr lang="en-US" dirty="0" smtClean="0">
                <a:latin typeface="Calibri" panose="020F0502020204030204" pitchFamily="34" charset="0"/>
              </a:rPr>
              <a:t>bool </a:t>
            </a:r>
            <a:r>
              <a:rPr lang="en-US" dirty="0" smtClean="0">
                <a:latin typeface="Calibri" panose="020F0502020204030204" pitchFamily="34" charset="0"/>
              </a:rPr>
              <a:t>Rectangle::</a:t>
            </a:r>
            <a:r>
              <a:rPr lang="en-US" dirty="0" err="1" smtClean="0">
                <a:latin typeface="Calibri" panose="020F0502020204030204" pitchFamily="34" charset="0"/>
              </a:rPr>
              <a:t>setWidth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int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w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US" dirty="0" smtClean="0">
                <a:latin typeface="Calibri" panose="020F0502020204030204" pitchFamily="34" charset="0"/>
              </a:rPr>
              <a:t>{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auto </a:t>
            </a:r>
            <a:r>
              <a:rPr lang="en-US" dirty="0" err="1" smtClean="0">
                <a:latin typeface="Calibri" panose="020F0502020204030204" pitchFamily="34" charset="0"/>
              </a:rPr>
              <a:t>retVal</a:t>
            </a:r>
            <a:r>
              <a:rPr lang="en-US" dirty="0" smtClean="0">
                <a:latin typeface="Calibri" panose="020F0502020204030204" pitchFamily="34" charset="0"/>
              </a:rPr>
              <a:t>{false};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if(w &gt; 0) {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     width = w;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     </a:t>
            </a:r>
            <a:r>
              <a:rPr lang="en-US" dirty="0" err="1" smtClean="0">
                <a:latin typeface="Calibri" panose="020F0502020204030204" pitchFamily="34" charset="0"/>
              </a:rPr>
              <a:t>retVal</a:t>
            </a:r>
            <a:r>
              <a:rPr lang="en-US" dirty="0" smtClean="0">
                <a:latin typeface="Calibri" panose="020F0502020204030204" pitchFamily="34" charset="0"/>
              </a:rPr>
              <a:t> = true;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US" dirty="0" smtClean="0">
                <a:latin typeface="Calibri" panose="020F0502020204030204" pitchFamily="34" charset="0"/>
              </a:rPr>
              <a:t>    }</a:t>
            </a:r>
          </a:p>
          <a:p>
            <a:pPr marL="342900" lvl="0" indent="-342900">
              <a:buFont typeface="+mj-lt"/>
              <a:buAutoNum type="arabicPeriod" startAt="15"/>
            </a:pPr>
            <a:endParaRPr lang="en-US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 startAt="15"/>
            </a:pPr>
            <a:r>
              <a:rPr lang="en-US" dirty="0" smtClean="0">
                <a:latin typeface="Calibri" panose="020F0502020204030204" pitchFamily="34" charset="0"/>
              </a:rPr>
              <a:t>    return </a:t>
            </a:r>
            <a:r>
              <a:rPr lang="en-US" dirty="0" err="1" smtClean="0">
                <a:latin typeface="Calibri" panose="020F0502020204030204" pitchFamily="34" charset="0"/>
              </a:rPr>
              <a:t>retVal</a:t>
            </a:r>
            <a:r>
              <a:rPr lang="en-US" dirty="0" smtClean="0">
                <a:latin typeface="Calibri" panose="020F0502020204030204" pitchFamily="34" charset="0"/>
              </a:rPr>
              <a:t>;</a:t>
            </a:r>
            <a:endParaRPr lang="en-US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 startAt="15"/>
            </a:pPr>
            <a:r>
              <a:rPr lang="en-US" dirty="0" smtClean="0">
                <a:latin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502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The Rectangle/Square </a:t>
            </a:r>
            <a:r>
              <a:rPr lang="en-US" dirty="0" smtClean="0">
                <a:latin typeface="Calibri" panose="020F0502020204030204" pitchFamily="34" charset="0"/>
              </a:rPr>
              <a:t>Example (Cont.)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812" y="952482"/>
            <a:ext cx="11582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class Square : public Rectangle {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public: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Square(</a:t>
            </a:r>
            <a:r>
              <a:rPr lang="en-US" dirty="0" err="1">
                <a:latin typeface="Calibri" panose="020F0502020204030204" pitchFamily="34" charset="0"/>
              </a:rPr>
              <a:t>int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side) </a:t>
            </a:r>
            <a:r>
              <a:rPr lang="en-US" dirty="0">
                <a:latin typeface="Calibri" panose="020F0502020204030204" pitchFamily="34" charset="0"/>
              </a:rPr>
              <a:t>: </a:t>
            </a:r>
            <a:r>
              <a:rPr lang="en-US" dirty="0" smtClean="0">
                <a:latin typeface="Calibri" panose="020F0502020204030204" pitchFamily="34" charset="0"/>
              </a:rPr>
              <a:t>Rectangle(side, </a:t>
            </a:r>
            <a:r>
              <a:rPr lang="en-US" dirty="0" smtClean="0">
                <a:latin typeface="Calibri" panose="020F0502020204030204" pitchFamily="34" charset="0"/>
              </a:rPr>
              <a:t>side</a:t>
            </a:r>
            <a:r>
              <a:rPr lang="en-US" dirty="0" smtClean="0">
                <a:latin typeface="Calibri" panose="020F0502020204030204" pitchFamily="34" charset="0"/>
              </a:rPr>
              <a:t>) {}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   virtual </a:t>
            </a:r>
            <a:r>
              <a:rPr lang="en-US" dirty="0">
                <a:latin typeface="Calibri" panose="020F0502020204030204" pitchFamily="34" charset="0"/>
              </a:rPr>
              <a:t>~Square() = default;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   void </a:t>
            </a:r>
            <a:r>
              <a:rPr lang="en-US" dirty="0" err="1">
                <a:latin typeface="Calibri" panose="020F0502020204030204" pitchFamily="34" charset="0"/>
              </a:rPr>
              <a:t>setWidth</a:t>
            </a:r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dirty="0" err="1">
                <a:latin typeface="Calibri" panose="020F0502020204030204" pitchFamily="34" charset="0"/>
              </a:rPr>
              <a:t>int</a:t>
            </a:r>
            <a:r>
              <a:rPr lang="en-US" dirty="0">
                <a:latin typeface="Calibri" panose="020F0502020204030204" pitchFamily="34" charset="0"/>
              </a:rPr>
              <a:t> w) override </a:t>
            </a:r>
            <a:endParaRPr lang="en-US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</a:t>
            </a:r>
            <a:r>
              <a:rPr lang="en-US" dirty="0" smtClean="0">
                <a:latin typeface="Calibri" panose="020F0502020204030204" pitchFamily="34" charset="0"/>
              </a:rPr>
              <a:t>{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    </a:t>
            </a:r>
            <a:r>
              <a:rPr lang="en-US" dirty="0" smtClean="0">
                <a:latin typeface="Calibri" panose="020F0502020204030204" pitchFamily="34" charset="0"/>
              </a:rPr>
              <a:t>width </a:t>
            </a:r>
            <a:r>
              <a:rPr lang="en-US" dirty="0">
                <a:latin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</a:rPr>
              <a:t>w;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    </a:t>
            </a:r>
            <a:r>
              <a:rPr lang="en-US" dirty="0" smtClean="0">
                <a:latin typeface="Calibri" panose="020F0502020204030204" pitchFamily="34" charset="0"/>
              </a:rPr>
              <a:t>height </a:t>
            </a:r>
            <a:r>
              <a:rPr lang="en-US" dirty="0">
                <a:latin typeface="Calibri" panose="020F0502020204030204" pitchFamily="34" charset="0"/>
              </a:rPr>
              <a:t>= w</a:t>
            </a:r>
            <a:r>
              <a:rPr lang="en-US" dirty="0" smtClean="0">
                <a:latin typeface="Calibri" panose="020F0502020204030204" pitchFamily="34" charset="0"/>
              </a:rPr>
              <a:t>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</a:t>
            </a:r>
            <a:r>
              <a:rPr lang="en-US" dirty="0" smtClean="0">
                <a:latin typeface="Calibri" panose="020F0502020204030204" pitchFamily="34" charset="0"/>
              </a:rPr>
              <a:t>}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  void </a:t>
            </a:r>
            <a:r>
              <a:rPr lang="en-US" dirty="0" err="1">
                <a:latin typeface="Calibri" panose="020F0502020204030204" pitchFamily="34" charset="0"/>
              </a:rPr>
              <a:t>setHeight</a:t>
            </a:r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dirty="0" err="1">
                <a:latin typeface="Calibri" panose="020F0502020204030204" pitchFamily="34" charset="0"/>
              </a:rPr>
              <a:t>int</a:t>
            </a:r>
            <a:r>
              <a:rPr lang="en-US" dirty="0">
                <a:latin typeface="Calibri" panose="020F0502020204030204" pitchFamily="34" charset="0"/>
              </a:rPr>
              <a:t> h) </a:t>
            </a:r>
            <a:r>
              <a:rPr lang="en-US" dirty="0" smtClean="0">
                <a:latin typeface="Calibri" panose="020F0502020204030204" pitchFamily="34" charset="0"/>
              </a:rPr>
              <a:t>override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</a:t>
            </a:r>
            <a:r>
              <a:rPr lang="en-US" dirty="0" smtClean="0">
                <a:latin typeface="Calibri" panose="020F0502020204030204" pitchFamily="34" charset="0"/>
              </a:rPr>
              <a:t>{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    </a:t>
            </a:r>
            <a:r>
              <a:rPr lang="en-US" dirty="0" smtClean="0">
                <a:latin typeface="Calibri" panose="020F0502020204030204" pitchFamily="34" charset="0"/>
              </a:rPr>
              <a:t>height </a:t>
            </a:r>
            <a:r>
              <a:rPr lang="en-US" dirty="0">
                <a:latin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</a:rPr>
              <a:t>h;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       width </a:t>
            </a:r>
            <a:r>
              <a:rPr lang="en-US" dirty="0">
                <a:latin typeface="Calibri" panose="020F0502020204030204" pitchFamily="34" charset="0"/>
              </a:rPr>
              <a:t>= h</a:t>
            </a:r>
            <a:r>
              <a:rPr lang="en-US" dirty="0" smtClean="0">
                <a:latin typeface="Calibri" panose="020F0502020204030204" pitchFamily="34" charset="0"/>
              </a:rPr>
              <a:t>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</a:t>
            </a:r>
            <a:r>
              <a:rPr lang="en-US" dirty="0" smtClean="0">
                <a:latin typeface="Calibri" panose="020F0502020204030204" pitchFamily="34" charset="0"/>
              </a:rPr>
              <a:t>}</a:t>
            </a:r>
            <a:endParaRPr lang="en-US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}; </a:t>
            </a:r>
          </a:p>
        </p:txBody>
      </p:sp>
    </p:spTree>
    <p:extLst>
      <p:ext uri="{BB962C8B-B14F-4D97-AF65-F5344CB8AC3E}">
        <p14:creationId xmlns:p14="http://schemas.microsoft.com/office/powerpoint/2010/main" val="295301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A2A3AC6-1A45-42F7-8976-E15E36AD84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currency design (widescreen)</Template>
  <TotalTime>0</TotalTime>
  <Words>1051</Words>
  <Application>Microsoft Office PowerPoint</Application>
  <PresentationFormat>Custom</PresentationFormat>
  <Paragraphs>219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Constantia</vt:lpstr>
      <vt:lpstr>Currency 16x9</vt:lpstr>
      <vt:lpstr>Testing Benefits of SOLID Design Principles</vt:lpstr>
      <vt:lpstr>Key points and Overview of Content</vt:lpstr>
      <vt:lpstr>SOLID Design Principles</vt:lpstr>
      <vt:lpstr>Single Responsibility Principle (SRP)</vt:lpstr>
      <vt:lpstr>Implementing Single Responsibility Principle</vt:lpstr>
      <vt:lpstr>Testing Benefits of SRP</vt:lpstr>
      <vt:lpstr>Liskov’s Substitution Principle (LSP)</vt:lpstr>
      <vt:lpstr>The Rectangle/Square Example</vt:lpstr>
      <vt:lpstr>The Rectangle/Square Example (Cont.)</vt:lpstr>
      <vt:lpstr>Is a Square a Rectangle?</vt:lpstr>
      <vt:lpstr>Abstraction of Unit Tests</vt:lpstr>
      <vt:lpstr>Conclusion</vt:lpstr>
      <vt:lpstr>Reference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Quality</cp:keywords>
  <dc:description>Presentation at the Pacific Northwest Software Quality Conference.</dc:description>
  <cp:lastModifiedBy/>
  <cp:revision>1</cp:revision>
  <dcterms:created xsi:type="dcterms:W3CDTF">2016-06-16T18:39:45Z</dcterms:created>
  <dcterms:modified xsi:type="dcterms:W3CDTF">2019-09-30T21:38:36Z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